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1" r:id="rId15"/>
    <p:sldId id="270" r:id="rId16"/>
    <p:sldId id="272" r:id="rId17"/>
    <p:sldId id="273" r:id="rId18"/>
    <p:sldId id="276" r:id="rId19"/>
    <p:sldId id="277" r:id="rId20"/>
    <p:sldId id="278" r:id="rId21"/>
    <p:sldId id="279" r:id="rId22"/>
    <p:sldId id="280" r:id="rId23"/>
    <p:sldId id="281" r:id="rId24"/>
    <p:sldId id="282" r:id="rId25"/>
    <p:sldId id="283" r:id="rId26"/>
    <p:sldId id="284" r:id="rId27"/>
    <p:sldId id="285" r:id="rId28"/>
    <p:sldId id="286" r:id="rId29"/>
    <p:sldId id="287" r:id="rId30"/>
    <p:sldId id="289" r:id="rId31"/>
    <p:sldId id="290" r:id="rId32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>
        <p:scale>
          <a:sx n="70" d="100"/>
          <a:sy n="70" d="100"/>
        </p:scale>
        <p:origin x="1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5F1A9A-CABF-49E6-B3B9-683D82F4B7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9DCE3BC-2665-46A4-A68E-E2440F8FF2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B4988A6-DBA0-456D-9923-DAE4EFD294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01BC4-C14D-4E26-9152-0D7D0C5D2AB9}" type="datetimeFigureOut">
              <a:rPr lang="pt-BR" smtClean="0"/>
              <a:t>04/06/2019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44307DB-FAAC-45FB-8D7A-1A6112BEA7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2118516-73AB-4E73-8085-A0443FD19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517B0-8929-4F14-9362-17695C8B573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608431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A0BDD5-AB42-4CD2-94C5-513A76DFAA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ABC1F7E0-9EF6-4C20-A43C-F75ACB2CCC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62C162B-882F-4BC6-974D-933B23BF87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01BC4-C14D-4E26-9152-0D7D0C5D2AB9}" type="datetimeFigureOut">
              <a:rPr lang="pt-BR" smtClean="0"/>
              <a:t>04/06/2019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888BBC9-9E86-4C75-97E8-17F2F7EFAB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0BC172D-B3CF-4E2A-81EA-37702DAE6F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517B0-8929-4F14-9362-17695C8B573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421201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3B25A1A2-B6A1-4854-B791-8ACDC88726B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79F1A873-9389-46C0-AFAB-19E9ED54C2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54D79D0-13C5-473C-9180-D055BE72E7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01BC4-C14D-4E26-9152-0D7D0C5D2AB9}" type="datetimeFigureOut">
              <a:rPr lang="pt-BR" smtClean="0"/>
              <a:t>04/06/2019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23205F6-F4B6-4425-90EC-3AB76AC672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7953BCD-944B-4ACB-BC50-E6EBDCC461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517B0-8929-4F14-9362-17695C8B573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839100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5390D2-B892-4FB5-BB9F-CD430DE78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EFE8D4E-669B-4FF3-AC70-F117BF035A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698D9C7-3B94-42D9-B09C-F3962041A6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01BC4-C14D-4E26-9152-0D7D0C5D2AB9}" type="datetimeFigureOut">
              <a:rPr lang="pt-BR" smtClean="0"/>
              <a:t>04/06/2019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E555D11-F020-49BD-89C2-6F489800A4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B69662E-1067-4066-8376-7A54462DF3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517B0-8929-4F14-9362-17695C8B573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123740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92FC78-5E68-4D7A-861E-A57B9F9067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8D012C7-980D-42DA-8ADD-B105F18AE0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9127C46-45F6-495B-85BC-794521E48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01BC4-C14D-4E26-9152-0D7D0C5D2AB9}" type="datetimeFigureOut">
              <a:rPr lang="pt-BR" smtClean="0"/>
              <a:t>04/06/2019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EB0129A-D61F-40FE-B587-39C5004681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6815073-4D80-4B79-9CBC-76098DD06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517B0-8929-4F14-9362-17695C8B573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993736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88AE87-5340-4D98-8D3D-3764BAD96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36F5FDF-3A7C-4F9A-8381-6C434A56BF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E8D3F96D-FFAD-4E81-A6E5-704D73234E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C5992EE-5209-46A2-8256-2A0190E312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01BC4-C14D-4E26-9152-0D7D0C5D2AB9}" type="datetimeFigureOut">
              <a:rPr lang="pt-BR" smtClean="0"/>
              <a:t>04/06/2019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2AC6A30-E583-4A71-A278-5C4AB4AEA8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8212A54-B4EC-42CD-8453-5E28415F63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517B0-8929-4F14-9362-17695C8B573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206538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ADECAF-B3D1-4F3F-A588-57A2C258DF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9DB14F7-463A-4682-98AA-AEC4D4A034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250BFEB9-9E2F-4EB4-87F4-7BD77118E3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58919E19-CE3F-4524-8DAD-628C7861253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89898811-3E11-4EBC-9C74-B5EDFFC08D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9E134C71-A553-4602-974E-F14FD5C021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01BC4-C14D-4E26-9152-0D7D0C5D2AB9}" type="datetimeFigureOut">
              <a:rPr lang="pt-BR" smtClean="0"/>
              <a:t>04/06/2019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908B90B5-6CA7-4A4F-A1E0-D284E700B5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BA8AD8B0-2585-4A70-9553-4E13CA68C6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517B0-8929-4F14-9362-17695C8B573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181145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9C1437-14B6-4865-A31B-4B60B5A684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B82A2C4F-A7AC-4161-A1A6-B9896E721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01BC4-C14D-4E26-9152-0D7D0C5D2AB9}" type="datetimeFigureOut">
              <a:rPr lang="pt-BR" smtClean="0"/>
              <a:t>04/06/2019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A733D64D-BDB3-465A-A0C6-5613619944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AA4EFD42-B27E-4B02-B854-ECB31A087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517B0-8929-4F14-9362-17695C8B573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8238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54DEFF0E-9691-4B9E-8271-05C0400400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01BC4-C14D-4E26-9152-0D7D0C5D2AB9}" type="datetimeFigureOut">
              <a:rPr lang="pt-BR" smtClean="0"/>
              <a:t>04/06/2019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1C8F5040-576C-41C1-9530-4F758D8F91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696D476F-C39D-406A-8B7C-57AF9A055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517B0-8929-4F14-9362-17695C8B573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859650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BCA9EC-CF4B-4A4B-82DD-14E01C62EE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195692F-9DD7-4011-9BBB-63AC84D4A8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744BCDF5-DEE4-494D-A58E-FA997B9337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55C4F75-0082-48C2-B6AA-B634BBF1F5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01BC4-C14D-4E26-9152-0D7D0C5D2AB9}" type="datetimeFigureOut">
              <a:rPr lang="pt-BR" smtClean="0"/>
              <a:t>04/06/2019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C80D0BD-F83C-4271-A1DA-4DEBACD88F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FFE4415-C127-4400-BC2C-73225B9861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517B0-8929-4F14-9362-17695C8B573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348974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751B6C0-CCE0-461D-9C3D-79FDB78A73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E8DC0B0E-7FDA-4B08-A7B8-835B0771C9B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6E5717B-1E78-4463-8F9B-1A69BAB268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42668E16-7858-4931-A287-590EF01106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01BC4-C14D-4E26-9152-0D7D0C5D2AB9}" type="datetimeFigureOut">
              <a:rPr lang="pt-BR" smtClean="0"/>
              <a:t>04/06/2019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D98CD011-13B1-451F-AD3A-E91DC8650A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5EFDCF1-2D34-4259-8F93-1C03C0F3FB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517B0-8929-4F14-9362-17695C8B573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058211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5586D0E3-5EF4-461B-9C28-9C46182AB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63A770E-8FD9-4762-8E6A-4997FEB8F5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4179029-BAB1-4917-8FC3-DF2B8B0C8A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C01BC4-C14D-4E26-9152-0D7D0C5D2AB9}" type="datetimeFigureOut">
              <a:rPr lang="pt-BR" smtClean="0"/>
              <a:t>04/06/2019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311856F-C7BD-400E-A20A-1CF8CBA0B0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2D708DB-9999-47AD-8EF8-740C9E2520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0517B0-8929-4F14-9362-17695C8B573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785475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 descr="Uma imagem contendo sinal&#10;&#10;Descrição gerada automaticamente">
            <a:extLst>
              <a:ext uri="{FF2B5EF4-FFF2-40B4-BE49-F238E27FC236}">
                <a16:creationId xmlns:a16="http://schemas.microsoft.com/office/drawing/2014/main" id="{D8148D77-7A2E-4E86-967F-1C1D22FE0B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5380" y="1255772"/>
            <a:ext cx="3761240" cy="4346457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218BAEA1-E07D-42E3-9DA6-312568C89E9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7200" spc="-150" dirty="0">
                <a:solidFill>
                  <a:schemeClr val="accent2">
                    <a:lumMod val="75000"/>
                  </a:schemeClr>
                </a:solidFill>
                <a:latin typeface="Montserrat" panose="00000500000000000000" pitchFamily="50" charset="0"/>
              </a:rPr>
              <a:t>PORTAL</a:t>
            </a:r>
          </a:p>
          <a:p>
            <a:pPr algn="ctr"/>
            <a:r>
              <a:rPr lang="pt-BR" sz="7200" spc="-150" dirty="0">
                <a:solidFill>
                  <a:schemeClr val="accent2">
                    <a:lumMod val="75000"/>
                  </a:schemeClr>
                </a:solidFill>
                <a:latin typeface="Montserrat ExtraBold" panose="00000900000000000000" pitchFamily="50" charset="0"/>
              </a:rPr>
              <a:t>ECONOMUNDI</a:t>
            </a:r>
          </a:p>
        </p:txBody>
      </p:sp>
    </p:spTree>
    <p:extLst>
      <p:ext uri="{BB962C8B-B14F-4D97-AF65-F5344CB8AC3E}">
        <p14:creationId xmlns:p14="http://schemas.microsoft.com/office/powerpoint/2010/main" val="23601984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ao ar livre, céu, edifício, amarelo&#10;&#10;Descrição gerada automaticamente">
            <a:extLst>
              <a:ext uri="{FF2B5EF4-FFF2-40B4-BE49-F238E27FC236}">
                <a16:creationId xmlns:a16="http://schemas.microsoft.com/office/drawing/2014/main" id="{BED699C3-1AD7-4CDF-A67D-9630CB22321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9" r="1" b="1"/>
          <a:stretch/>
        </p:blipFill>
        <p:spPr>
          <a:xfrm>
            <a:off x="6096000" y="10"/>
            <a:ext cx="12191980" cy="6857990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F9ED4724-4BD8-40D1-86DF-EDC704E6B8D7}"/>
              </a:ext>
            </a:extLst>
          </p:cNvPr>
          <p:cNvSpPr txBox="1"/>
          <p:nvPr/>
        </p:nvSpPr>
        <p:spPr>
          <a:xfrm>
            <a:off x="409433" y="2274838"/>
            <a:ext cx="518615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800" dirty="0">
                <a:latin typeface="Montserrat ExtraBold" panose="00000900000000000000" pitchFamily="2" charset="0"/>
              </a:rPr>
              <a:t>Escola Técnica de Eletrônica </a:t>
            </a:r>
            <a:r>
              <a:rPr lang="pt-BR" sz="4800" dirty="0">
                <a:latin typeface="Montserrat" panose="00000500000000000000" pitchFamily="2" charset="0"/>
              </a:rPr>
              <a:t>(ETE)</a:t>
            </a:r>
          </a:p>
        </p:txBody>
      </p:sp>
    </p:spTree>
    <p:extLst>
      <p:ext uri="{BB962C8B-B14F-4D97-AF65-F5344CB8AC3E}">
        <p14:creationId xmlns:p14="http://schemas.microsoft.com/office/powerpoint/2010/main" val="39549290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80252501-C2C2-4B91-9100-2A3B4747E4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29528" y="0"/>
            <a:ext cx="10325528" cy="6858000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3EB1BD97-98CA-4D3B-9E99-DA11F9B3C1F3}"/>
              </a:ext>
            </a:extLst>
          </p:cNvPr>
          <p:cNvSpPr txBox="1"/>
          <p:nvPr/>
        </p:nvSpPr>
        <p:spPr>
          <a:xfrm>
            <a:off x="6769290" y="1997839"/>
            <a:ext cx="518615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800" dirty="0">
                <a:latin typeface="Montserrat ExtraBold" panose="00000900000000000000" pitchFamily="50" charset="0"/>
              </a:rPr>
              <a:t>Instituto Nacional de </a:t>
            </a:r>
            <a:r>
              <a:rPr lang="pt-BR" sz="3600" dirty="0">
                <a:latin typeface="Montserrat ExtraBold" panose="00000900000000000000" pitchFamily="50" charset="0"/>
              </a:rPr>
              <a:t>Telecomunicações</a:t>
            </a:r>
          </a:p>
          <a:p>
            <a:pPr algn="ctr"/>
            <a:r>
              <a:rPr lang="pt-BR" sz="4800" dirty="0">
                <a:latin typeface="Montserrat" panose="00000500000000000000" pitchFamily="2" charset="0"/>
              </a:rPr>
              <a:t>(INATEL)</a:t>
            </a:r>
          </a:p>
        </p:txBody>
      </p:sp>
    </p:spTree>
    <p:extLst>
      <p:ext uri="{BB962C8B-B14F-4D97-AF65-F5344CB8AC3E}">
        <p14:creationId xmlns:p14="http://schemas.microsoft.com/office/powerpoint/2010/main" val="9865611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céu, ao ar livre, edifício, estrada&#10;&#10;Descrição gerada automaticamente">
            <a:extLst>
              <a:ext uri="{FF2B5EF4-FFF2-40B4-BE49-F238E27FC236}">
                <a16:creationId xmlns:a16="http://schemas.microsoft.com/office/drawing/2014/main" id="{B52D27B4-DF72-416F-A795-57B270C61E5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33"/>
          <a:stretch/>
        </p:blipFill>
        <p:spPr>
          <a:xfrm>
            <a:off x="6096010" y="10"/>
            <a:ext cx="12191980" cy="6857990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18EE6D52-8552-4169-99BE-351B725CF42E}"/>
              </a:ext>
            </a:extLst>
          </p:cNvPr>
          <p:cNvSpPr txBox="1"/>
          <p:nvPr/>
        </p:nvSpPr>
        <p:spPr>
          <a:xfrm>
            <a:off x="409433" y="797511"/>
            <a:ext cx="518615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800" dirty="0">
                <a:latin typeface="Montserrat ExtraBold" panose="00000900000000000000" pitchFamily="2" charset="0"/>
              </a:rPr>
              <a:t>Centro de Ensino Superior em Gestão, Tecnologia e Educação</a:t>
            </a:r>
          </a:p>
          <a:p>
            <a:pPr algn="ctr"/>
            <a:r>
              <a:rPr lang="pt-BR" sz="4800" dirty="0">
                <a:latin typeface="Montserrat" panose="00000500000000000000" pitchFamily="2" charset="0"/>
              </a:rPr>
              <a:t>(FAI)</a:t>
            </a:r>
          </a:p>
        </p:txBody>
      </p:sp>
    </p:spTree>
    <p:extLst>
      <p:ext uri="{BB962C8B-B14F-4D97-AF65-F5344CB8AC3E}">
        <p14:creationId xmlns:p14="http://schemas.microsoft.com/office/powerpoint/2010/main" val="40730175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pessoa, parede, mantendo&#10;&#10;Descrição gerada automaticamente">
            <a:extLst>
              <a:ext uri="{FF2B5EF4-FFF2-40B4-BE49-F238E27FC236}">
                <a16:creationId xmlns:a16="http://schemas.microsoft.com/office/drawing/2014/main" id="{510F43E6-7755-408F-9EA7-56979C8DF2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11" b="1141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8DEA5A82-2C61-46D7-A83B-541637FE863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7200" spc="-150" dirty="0">
                <a:solidFill>
                  <a:schemeClr val="tx1"/>
                </a:solidFill>
                <a:latin typeface="Montserrat ExtraBold" panose="00000900000000000000" pitchFamily="50" charset="0"/>
              </a:rPr>
              <a:t>ECONOMIA </a:t>
            </a:r>
            <a:r>
              <a:rPr lang="pt-BR" sz="7200" spc="-150" dirty="0">
                <a:solidFill>
                  <a:schemeClr val="tx1"/>
                </a:solidFill>
                <a:latin typeface="Montserrat" panose="00000500000000000000" pitchFamily="2" charset="0"/>
              </a:rPr>
              <a:t>E</a:t>
            </a:r>
          </a:p>
          <a:p>
            <a:pPr algn="ctr"/>
            <a:r>
              <a:rPr lang="pt-BR" sz="7200" spc="-150" dirty="0">
                <a:solidFill>
                  <a:schemeClr val="tx1"/>
                </a:solidFill>
                <a:latin typeface="Montserrat ExtraBold" panose="00000900000000000000" pitchFamily="50" charset="0"/>
              </a:rPr>
              <a:t>FINANÇAS</a:t>
            </a:r>
          </a:p>
          <a:p>
            <a:pPr algn="ctr"/>
            <a:r>
              <a:rPr lang="pt-BR" sz="7200" spc="-150" dirty="0">
                <a:solidFill>
                  <a:schemeClr val="tx1"/>
                </a:solidFill>
                <a:latin typeface="Montserrat" panose="00000500000000000000" pitchFamily="2" charset="0"/>
              </a:rPr>
              <a:t>NA</a:t>
            </a:r>
          </a:p>
          <a:p>
            <a:pPr algn="ctr"/>
            <a:r>
              <a:rPr lang="pt-BR" sz="7200" spc="-150" dirty="0">
                <a:solidFill>
                  <a:schemeClr val="tx1"/>
                </a:solidFill>
                <a:latin typeface="Montserrat ExtraBold" panose="00000900000000000000" pitchFamily="50" charset="0"/>
              </a:rPr>
              <a:t>INTERNET</a:t>
            </a:r>
          </a:p>
        </p:txBody>
      </p:sp>
    </p:spTree>
    <p:extLst>
      <p:ext uri="{BB962C8B-B14F-4D97-AF65-F5344CB8AC3E}">
        <p14:creationId xmlns:p14="http://schemas.microsoft.com/office/powerpoint/2010/main" val="24434952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 descr="Uma imagem contendo sinal&#10;&#10;Descrição gerada automaticamente">
            <a:extLst>
              <a:ext uri="{FF2B5EF4-FFF2-40B4-BE49-F238E27FC236}">
                <a16:creationId xmlns:a16="http://schemas.microsoft.com/office/drawing/2014/main" id="{D8148D77-7A2E-4E86-967F-1C1D22FE0B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5380" y="1255772"/>
            <a:ext cx="3761240" cy="4346457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218BAEA1-E07D-42E3-9DA6-312568C89E9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7200" spc="-150" dirty="0">
                <a:solidFill>
                  <a:schemeClr val="accent2">
                    <a:lumMod val="75000"/>
                  </a:schemeClr>
                </a:solidFill>
                <a:latin typeface="Montserrat" panose="00000500000000000000" pitchFamily="50" charset="0"/>
              </a:rPr>
              <a:t>O </a:t>
            </a:r>
            <a:r>
              <a:rPr lang="pt-BR" sz="7200" spc="-150" dirty="0">
                <a:solidFill>
                  <a:schemeClr val="accent2">
                    <a:lumMod val="75000"/>
                  </a:schemeClr>
                </a:solidFill>
                <a:latin typeface="Montserrat ExtraBold" panose="00000900000000000000" pitchFamily="2" charset="0"/>
              </a:rPr>
              <a:t>PRODUTO</a:t>
            </a:r>
          </a:p>
        </p:txBody>
      </p:sp>
    </p:spTree>
    <p:extLst>
      <p:ext uri="{BB962C8B-B14F-4D97-AF65-F5344CB8AC3E}">
        <p14:creationId xmlns:p14="http://schemas.microsoft.com/office/powerpoint/2010/main" val="35102358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Uma imagem contendo foto, sinal, equipamentos eletrônicos&#10;&#10;Descrição gerada automaticamente">
            <a:extLst>
              <a:ext uri="{FF2B5EF4-FFF2-40B4-BE49-F238E27FC236}">
                <a16:creationId xmlns:a16="http://schemas.microsoft.com/office/drawing/2014/main" id="{A6E66C72-A8BA-4156-BE23-6929A0ADD8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2044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pessoa&#10;&#10;Descrição gerada automaticamente">
            <a:extLst>
              <a:ext uri="{FF2B5EF4-FFF2-40B4-BE49-F238E27FC236}">
                <a16:creationId xmlns:a16="http://schemas.microsoft.com/office/drawing/2014/main" id="{85D4F5EC-7DA5-44FF-9F68-BAFAF6A7D9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" r="647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AA631B09-6AC2-4AFA-BDCD-5E00995D839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7200" spc="-150" dirty="0">
                <a:solidFill>
                  <a:schemeClr val="tx1"/>
                </a:solidFill>
                <a:latin typeface="Montserrat ExtraBold" panose="00000900000000000000" pitchFamily="50" charset="0"/>
              </a:rPr>
              <a:t>ORGANIZAÇÃO</a:t>
            </a:r>
          </a:p>
          <a:p>
            <a:pPr algn="ctr"/>
            <a:r>
              <a:rPr lang="pt-BR" sz="7200" spc="-150" dirty="0">
                <a:solidFill>
                  <a:schemeClr val="tx1"/>
                </a:solidFill>
                <a:latin typeface="Montserrat" panose="00000500000000000000" pitchFamily="2" charset="0"/>
              </a:rPr>
              <a:t>DE</a:t>
            </a:r>
            <a:r>
              <a:rPr lang="pt-BR" sz="7200" spc="-150" dirty="0">
                <a:solidFill>
                  <a:schemeClr val="tx1"/>
                </a:solidFill>
                <a:latin typeface="Montserrat ExtraBold" panose="00000900000000000000" pitchFamily="50" charset="0"/>
              </a:rPr>
              <a:t> INFORMAÇÕES</a:t>
            </a:r>
          </a:p>
          <a:p>
            <a:pPr algn="ctr"/>
            <a:endParaRPr lang="pt-BR" sz="7200" spc="-150" dirty="0">
              <a:solidFill>
                <a:schemeClr val="tx1"/>
              </a:solidFill>
              <a:latin typeface="Montserrat ExtraBold" panose="00000900000000000000" pitchFamily="50" charset="0"/>
            </a:endParaRPr>
          </a:p>
          <a:p>
            <a:pPr algn="ctr"/>
            <a:r>
              <a:rPr lang="pt-BR" sz="7200" spc="-150" dirty="0">
                <a:solidFill>
                  <a:schemeClr val="tx1"/>
                </a:solidFill>
                <a:latin typeface="Montserrat ExtraBold" panose="00000900000000000000" pitchFamily="50" charset="0"/>
              </a:rPr>
              <a:t>ESTUDOS</a:t>
            </a:r>
          </a:p>
        </p:txBody>
      </p:sp>
    </p:spTree>
    <p:extLst>
      <p:ext uri="{BB962C8B-B14F-4D97-AF65-F5344CB8AC3E}">
        <p14:creationId xmlns:p14="http://schemas.microsoft.com/office/powerpoint/2010/main" val="9027735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texto&#10;&#10;Descrição gerada automaticamente">
            <a:extLst>
              <a:ext uri="{FF2B5EF4-FFF2-40B4-BE49-F238E27FC236}">
                <a16:creationId xmlns:a16="http://schemas.microsoft.com/office/drawing/2014/main" id="{62F16BB7-00F7-425A-8940-F5BF62EEED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643"/>
          <a:stretch/>
        </p:blipFill>
        <p:spPr>
          <a:xfrm>
            <a:off x="20" y="-1733256"/>
            <a:ext cx="12191980" cy="685799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F89A658D-E299-4EF6-9207-5ACABC6C341C}"/>
              </a:ext>
            </a:extLst>
          </p:cNvPr>
          <p:cNvSpPr txBox="1"/>
          <p:nvPr/>
        </p:nvSpPr>
        <p:spPr>
          <a:xfrm>
            <a:off x="2498701" y="5418161"/>
            <a:ext cx="719459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7200" dirty="0">
                <a:latin typeface="Montserrat" panose="00000500000000000000" pitchFamily="2" charset="0"/>
              </a:rPr>
              <a:t>O</a:t>
            </a:r>
            <a:r>
              <a:rPr lang="pt-BR" sz="7200" dirty="0">
                <a:latin typeface="Montserrat ExtraBold" panose="00000900000000000000" pitchFamily="2" charset="0"/>
              </a:rPr>
              <a:t> MARKETING</a:t>
            </a:r>
          </a:p>
        </p:txBody>
      </p:sp>
    </p:spTree>
    <p:extLst>
      <p:ext uri="{BB962C8B-B14F-4D97-AF65-F5344CB8AC3E}">
        <p14:creationId xmlns:p14="http://schemas.microsoft.com/office/powerpoint/2010/main" val="14196472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>
            <a:extLst>
              <a:ext uri="{FF2B5EF4-FFF2-40B4-BE49-F238E27FC236}">
                <a16:creationId xmlns:a16="http://schemas.microsoft.com/office/drawing/2014/main" id="{1E62EA5E-639E-434F-942F-861F4C519A3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8D0127EC-242B-4661-B623-8CD4193BD733}"/>
              </a:ext>
            </a:extLst>
          </p:cNvPr>
          <p:cNvSpPr txBox="1"/>
          <p:nvPr/>
        </p:nvSpPr>
        <p:spPr>
          <a:xfrm>
            <a:off x="2782433" y="1074510"/>
            <a:ext cx="6627135" cy="47089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6000" dirty="0">
                <a:latin typeface="Montserrat" panose="00000500000000000000" pitchFamily="2" charset="0"/>
              </a:rPr>
              <a:t>EM </a:t>
            </a:r>
            <a:r>
              <a:rPr lang="pt-BR" sz="6000" dirty="0">
                <a:latin typeface="Montserrat ExtraBold" panose="00000900000000000000" pitchFamily="2" charset="0"/>
              </a:rPr>
              <a:t>2018</a:t>
            </a:r>
            <a:r>
              <a:rPr lang="pt-BR" sz="6000" dirty="0">
                <a:latin typeface="Montserrat" panose="00000500000000000000" pitchFamily="2" charset="0"/>
              </a:rPr>
              <a:t> FORAM</a:t>
            </a:r>
          </a:p>
          <a:p>
            <a:pPr algn="ctr"/>
            <a:r>
              <a:rPr lang="pt-BR" sz="6000" dirty="0">
                <a:latin typeface="Montserrat ExtraBold" panose="00000900000000000000" pitchFamily="2" charset="0"/>
              </a:rPr>
              <a:t>INVESTIDOS</a:t>
            </a:r>
          </a:p>
          <a:p>
            <a:pPr algn="ctr"/>
            <a:r>
              <a:rPr lang="pt-BR" sz="6000" dirty="0">
                <a:latin typeface="Montserrat" panose="00000500000000000000" pitchFamily="2" charset="0"/>
              </a:rPr>
              <a:t>$</a:t>
            </a:r>
            <a:r>
              <a:rPr lang="pt-BR" sz="6000" dirty="0">
                <a:latin typeface="Montserrat ExtraBold" panose="00000900000000000000" pitchFamily="2" charset="0"/>
              </a:rPr>
              <a:t>2,23 TRI</a:t>
            </a:r>
          </a:p>
          <a:p>
            <a:pPr algn="ctr"/>
            <a:r>
              <a:rPr lang="pt-BR" sz="6000" dirty="0">
                <a:latin typeface="Montserrat" panose="00000500000000000000" pitchFamily="2" charset="0"/>
              </a:rPr>
              <a:t>EM</a:t>
            </a:r>
            <a:r>
              <a:rPr lang="pt-BR" sz="6000" dirty="0">
                <a:latin typeface="Montserrat ExtraBold" panose="00000900000000000000" pitchFamily="2" charset="0"/>
              </a:rPr>
              <a:t> TI </a:t>
            </a:r>
            <a:r>
              <a:rPr lang="pt-BR" sz="6000" dirty="0">
                <a:latin typeface="Montserrat" panose="00000500000000000000" pitchFamily="2" charset="0"/>
              </a:rPr>
              <a:t>NO</a:t>
            </a:r>
          </a:p>
          <a:p>
            <a:pPr algn="ctr"/>
            <a:r>
              <a:rPr lang="pt-BR" sz="6000" dirty="0">
                <a:latin typeface="Montserrat ExtraBold" panose="00000900000000000000" pitchFamily="2" charset="0"/>
              </a:rPr>
              <a:t>MUNDO</a:t>
            </a:r>
          </a:p>
        </p:txBody>
      </p:sp>
    </p:spTree>
    <p:extLst>
      <p:ext uri="{BB962C8B-B14F-4D97-AF65-F5344CB8AC3E}">
        <p14:creationId xmlns:p14="http://schemas.microsoft.com/office/powerpoint/2010/main" val="27774526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5F146E0D-04C3-415A-9E7D-C5064BC789D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8D0127EC-242B-4661-B623-8CD4193BD733}"/>
              </a:ext>
            </a:extLst>
          </p:cNvPr>
          <p:cNvSpPr txBox="1"/>
          <p:nvPr/>
        </p:nvSpPr>
        <p:spPr>
          <a:xfrm>
            <a:off x="4380627" y="1536174"/>
            <a:ext cx="3430746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6000" dirty="0">
                <a:latin typeface="Montserrat" panose="00000500000000000000" pitchFamily="2" charset="0"/>
              </a:rPr>
              <a:t>DESSES,</a:t>
            </a:r>
          </a:p>
          <a:p>
            <a:pPr algn="ctr"/>
            <a:r>
              <a:rPr lang="pt-BR" sz="6000" dirty="0">
                <a:latin typeface="Montserrat" panose="00000500000000000000" pitchFamily="2" charset="0"/>
              </a:rPr>
              <a:t>$</a:t>
            </a:r>
            <a:r>
              <a:rPr lang="pt-BR" sz="6000" dirty="0">
                <a:latin typeface="Montserrat ExtraBold" panose="00000900000000000000" pitchFamily="2" charset="0"/>
              </a:rPr>
              <a:t>47 BI</a:t>
            </a:r>
          </a:p>
          <a:p>
            <a:pPr algn="ctr"/>
            <a:r>
              <a:rPr lang="pt-BR" sz="6000" dirty="0">
                <a:latin typeface="Montserrat" panose="00000500000000000000" pitchFamily="2" charset="0"/>
              </a:rPr>
              <a:t>NO</a:t>
            </a:r>
          </a:p>
          <a:p>
            <a:pPr algn="ctr"/>
            <a:r>
              <a:rPr lang="pt-BR" sz="6000" dirty="0">
                <a:latin typeface="Montserrat ExtraBold" panose="00000900000000000000" pitchFamily="2" charset="0"/>
              </a:rPr>
              <a:t>BRASIL</a:t>
            </a:r>
          </a:p>
        </p:txBody>
      </p:sp>
    </p:spTree>
    <p:extLst>
      <p:ext uri="{BB962C8B-B14F-4D97-AF65-F5344CB8AC3E}">
        <p14:creationId xmlns:p14="http://schemas.microsoft.com/office/powerpoint/2010/main" val="15605249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calculadora, mão&#10;&#10;Descrição gerada automaticamente">
            <a:extLst>
              <a:ext uri="{FF2B5EF4-FFF2-40B4-BE49-F238E27FC236}">
                <a16:creationId xmlns:a16="http://schemas.microsoft.com/office/drawing/2014/main" id="{1CB28978-97CB-463A-99A4-AA9636C151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0"/>
            <a:ext cx="9144000" cy="6858000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965C2C4D-DB89-4AD9-A9C3-B450CE4EB571}"/>
              </a:ext>
            </a:extLst>
          </p:cNvPr>
          <p:cNvSpPr txBox="1"/>
          <p:nvPr/>
        </p:nvSpPr>
        <p:spPr>
          <a:xfrm>
            <a:off x="409433" y="797511"/>
            <a:ext cx="518615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800" dirty="0">
                <a:latin typeface="Montserrat" panose="00000500000000000000" pitchFamily="50" charset="0"/>
              </a:rPr>
              <a:t>Atender um </a:t>
            </a:r>
            <a:r>
              <a:rPr lang="pt-BR" sz="4800" dirty="0">
                <a:latin typeface="Montserrat ExtraBold" panose="00000900000000000000" pitchFamily="50" charset="0"/>
              </a:rPr>
              <a:t>déficit de conhecimento </a:t>
            </a:r>
            <a:r>
              <a:rPr lang="pt-BR" sz="4800" dirty="0">
                <a:latin typeface="Montserrat" panose="00000500000000000000" pitchFamily="50" charset="0"/>
              </a:rPr>
              <a:t>aos seus </a:t>
            </a:r>
            <a:r>
              <a:rPr lang="pt-BR" sz="4800" dirty="0">
                <a:latin typeface="Montserrat ExtraBold" panose="00000900000000000000" pitchFamily="50" charset="0"/>
              </a:rPr>
              <a:t>próprios assuntos financeiros</a:t>
            </a:r>
          </a:p>
        </p:txBody>
      </p:sp>
    </p:spTree>
    <p:extLst>
      <p:ext uri="{BB962C8B-B14F-4D97-AF65-F5344CB8AC3E}">
        <p14:creationId xmlns:p14="http://schemas.microsoft.com/office/powerpoint/2010/main" val="40259086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>
            <a:extLst>
              <a:ext uri="{FF2B5EF4-FFF2-40B4-BE49-F238E27FC236}">
                <a16:creationId xmlns:a16="http://schemas.microsoft.com/office/drawing/2014/main" id="{F9BE6886-3704-4655-AFDF-3C0CAD6D0C6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5576" y="-706044"/>
            <a:ext cx="12483152" cy="8270088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8D0127EC-242B-4661-B623-8CD4193BD733}"/>
              </a:ext>
            </a:extLst>
          </p:cNvPr>
          <p:cNvSpPr txBox="1"/>
          <p:nvPr/>
        </p:nvSpPr>
        <p:spPr>
          <a:xfrm>
            <a:off x="1618653" y="612845"/>
            <a:ext cx="8954695" cy="5632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6000" dirty="0">
                <a:latin typeface="Montserrat" panose="00000500000000000000" pitchFamily="2" charset="0"/>
              </a:rPr>
              <a:t>O</a:t>
            </a:r>
            <a:r>
              <a:rPr lang="pt-BR" sz="6000" dirty="0">
                <a:latin typeface="Montserrat ExtraBold" panose="00000900000000000000" pitchFamily="2" charset="0"/>
              </a:rPr>
              <a:t> BRASIL </a:t>
            </a:r>
            <a:r>
              <a:rPr lang="pt-BR" sz="6000" dirty="0">
                <a:latin typeface="Montserrat" panose="00000500000000000000" pitchFamily="2" charset="0"/>
              </a:rPr>
              <a:t>É</a:t>
            </a:r>
            <a:r>
              <a:rPr lang="pt-BR" sz="6000" dirty="0">
                <a:latin typeface="Montserrat ExtraBold" panose="00000900000000000000" pitchFamily="2" charset="0"/>
              </a:rPr>
              <a:t> DONO </a:t>
            </a:r>
            <a:r>
              <a:rPr lang="pt-BR" sz="6000" dirty="0">
                <a:latin typeface="Montserrat" panose="00000500000000000000" pitchFamily="2" charset="0"/>
              </a:rPr>
              <a:t>DE</a:t>
            </a:r>
          </a:p>
          <a:p>
            <a:pPr algn="ctr"/>
            <a:r>
              <a:rPr lang="pt-BR" sz="6000" dirty="0">
                <a:latin typeface="Montserrat ExtraBold" panose="00000900000000000000" pitchFamily="2" charset="0"/>
              </a:rPr>
              <a:t>46,6%</a:t>
            </a:r>
            <a:r>
              <a:rPr lang="pt-BR" sz="6000" dirty="0">
                <a:latin typeface="Montserrat" panose="00000500000000000000" pitchFamily="2" charset="0"/>
              </a:rPr>
              <a:t> DOS</a:t>
            </a:r>
          </a:p>
          <a:p>
            <a:pPr algn="ctr"/>
            <a:r>
              <a:rPr lang="pt-BR" sz="6000" dirty="0">
                <a:latin typeface="Montserrat ExtraBold" panose="00000900000000000000" pitchFamily="2" charset="0"/>
              </a:rPr>
              <a:t>INVESTIMENTOS</a:t>
            </a:r>
          </a:p>
          <a:p>
            <a:pPr algn="ctr"/>
            <a:r>
              <a:rPr lang="pt-BR" sz="6000" dirty="0">
                <a:latin typeface="Montserrat" panose="00000500000000000000" pitchFamily="2" charset="0"/>
              </a:rPr>
              <a:t>NA </a:t>
            </a:r>
            <a:r>
              <a:rPr lang="pt-BR" sz="6000" dirty="0">
                <a:latin typeface="Montserrat ExtraBold" panose="00000900000000000000" pitchFamily="2" charset="0"/>
              </a:rPr>
              <a:t>AMÉRICA</a:t>
            </a:r>
          </a:p>
          <a:p>
            <a:pPr algn="ctr"/>
            <a:r>
              <a:rPr lang="pt-BR" sz="6000" dirty="0">
                <a:latin typeface="Montserrat ExtraBold" panose="00000900000000000000" pitchFamily="2" charset="0"/>
              </a:rPr>
              <a:t>LATINA</a:t>
            </a:r>
          </a:p>
          <a:p>
            <a:pPr algn="ctr"/>
            <a:r>
              <a:rPr lang="pt-BR" sz="6000" dirty="0">
                <a:latin typeface="Montserrat ExtraBold" panose="00000900000000000000" pitchFamily="2" charset="0"/>
              </a:rPr>
              <a:t>NA ÁREA</a:t>
            </a:r>
          </a:p>
        </p:txBody>
      </p:sp>
    </p:spTree>
    <p:extLst>
      <p:ext uri="{BB962C8B-B14F-4D97-AF65-F5344CB8AC3E}">
        <p14:creationId xmlns:p14="http://schemas.microsoft.com/office/powerpoint/2010/main" val="18521715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interior, pessoa, homem, mesa&#10;&#10;Descrição gerada automaticamente">
            <a:extLst>
              <a:ext uri="{FF2B5EF4-FFF2-40B4-BE49-F238E27FC236}">
                <a16:creationId xmlns:a16="http://schemas.microsoft.com/office/drawing/2014/main" id="{45D95F14-4089-4B30-8F49-1C39E7A897A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2" cy="813539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8D0127EC-242B-4661-B623-8CD4193BD733}"/>
              </a:ext>
            </a:extLst>
          </p:cNvPr>
          <p:cNvSpPr txBox="1"/>
          <p:nvPr/>
        </p:nvSpPr>
        <p:spPr>
          <a:xfrm>
            <a:off x="3676107" y="1536174"/>
            <a:ext cx="4839786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6000" dirty="0">
                <a:latin typeface="Montserrat ExtraBold" panose="00000900000000000000" pitchFamily="2" charset="0"/>
              </a:rPr>
              <a:t>49,3%</a:t>
            </a:r>
            <a:r>
              <a:rPr lang="pt-BR" sz="6000" dirty="0">
                <a:latin typeface="Montserrat" panose="00000500000000000000" pitchFamily="2" charset="0"/>
              </a:rPr>
              <a:t> DAS</a:t>
            </a:r>
          </a:p>
          <a:p>
            <a:pPr algn="ctr"/>
            <a:r>
              <a:rPr lang="pt-BR" sz="6000" dirty="0">
                <a:latin typeface="Montserrat ExtraBold" panose="00000900000000000000" pitchFamily="2" charset="0"/>
              </a:rPr>
              <a:t>EMPRESAS</a:t>
            </a:r>
          </a:p>
          <a:p>
            <a:pPr algn="ctr"/>
            <a:r>
              <a:rPr lang="pt-BR" sz="6000" dirty="0">
                <a:latin typeface="Montserrat" panose="00000500000000000000" pitchFamily="2" charset="0"/>
              </a:rPr>
              <a:t>NO</a:t>
            </a:r>
            <a:r>
              <a:rPr lang="pt-BR" sz="6000" dirty="0">
                <a:latin typeface="Montserrat ExtraBold" panose="00000900000000000000" pitchFamily="2" charset="0"/>
              </a:rPr>
              <a:t> BRASIL</a:t>
            </a:r>
          </a:p>
          <a:p>
            <a:pPr algn="ctr"/>
            <a:r>
              <a:rPr lang="pt-BR" sz="6000" dirty="0">
                <a:latin typeface="Montserrat" panose="00000500000000000000" pitchFamily="2" charset="0"/>
              </a:rPr>
              <a:t>SÃO </a:t>
            </a:r>
            <a:r>
              <a:rPr lang="pt-BR" sz="6000" dirty="0">
                <a:latin typeface="Montserrat ExtraBold" panose="00000900000000000000" pitchFamily="2" charset="0"/>
              </a:rPr>
              <a:t>MICRO</a:t>
            </a:r>
          </a:p>
        </p:txBody>
      </p:sp>
    </p:spTree>
    <p:extLst>
      <p:ext uri="{BB962C8B-B14F-4D97-AF65-F5344CB8AC3E}">
        <p14:creationId xmlns:p14="http://schemas.microsoft.com/office/powerpoint/2010/main" val="18258241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pessoa&#10;&#10;Descrição gerada automaticamente">
            <a:extLst>
              <a:ext uri="{FF2B5EF4-FFF2-40B4-BE49-F238E27FC236}">
                <a16:creationId xmlns:a16="http://schemas.microsoft.com/office/drawing/2014/main" id="{E279E9A9-5CC5-43D3-98A0-80CF14E13EE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4633" y="-704755"/>
            <a:ext cx="12401266" cy="826751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335D5CCD-0CBE-473B-ABC7-FF3B3BC786D3}"/>
              </a:ext>
            </a:extLst>
          </p:cNvPr>
          <p:cNvSpPr txBox="1"/>
          <p:nvPr/>
        </p:nvSpPr>
        <p:spPr>
          <a:xfrm>
            <a:off x="3103033" y="1536174"/>
            <a:ext cx="5985934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6000" dirty="0">
                <a:latin typeface="Montserrat ExtraBold" panose="00000900000000000000" pitchFamily="2" charset="0"/>
              </a:rPr>
              <a:t>64% </a:t>
            </a:r>
            <a:r>
              <a:rPr lang="pt-BR" sz="6000" dirty="0">
                <a:latin typeface="Montserrat" panose="00000500000000000000" pitchFamily="2" charset="0"/>
              </a:rPr>
              <a:t>DOS</a:t>
            </a:r>
          </a:p>
          <a:p>
            <a:pPr algn="ctr"/>
            <a:r>
              <a:rPr lang="pt-BR" sz="6000" dirty="0">
                <a:latin typeface="Montserrat ExtraBold" panose="00000900000000000000" pitchFamily="2" charset="0"/>
              </a:rPr>
              <a:t>BRASILEIROS</a:t>
            </a:r>
          </a:p>
          <a:p>
            <a:pPr algn="ctr"/>
            <a:r>
              <a:rPr lang="pt-BR" sz="6000" dirty="0">
                <a:latin typeface="Montserrat" panose="00000500000000000000" pitchFamily="2" charset="0"/>
              </a:rPr>
              <a:t>ESTÃO</a:t>
            </a:r>
          </a:p>
          <a:p>
            <a:pPr algn="ctr"/>
            <a:r>
              <a:rPr lang="pt-BR" sz="6000" dirty="0">
                <a:latin typeface="Montserrat ExtraBold" panose="00000900000000000000" pitchFamily="2" charset="0"/>
              </a:rPr>
              <a:t>CONECTADOS</a:t>
            </a:r>
          </a:p>
        </p:txBody>
      </p:sp>
    </p:spTree>
    <p:extLst>
      <p:ext uri="{BB962C8B-B14F-4D97-AF65-F5344CB8AC3E}">
        <p14:creationId xmlns:p14="http://schemas.microsoft.com/office/powerpoint/2010/main" val="36919467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laptop, interior, janela, pessoa&#10;&#10;Descrição gerada automaticamente">
            <a:extLst>
              <a:ext uri="{FF2B5EF4-FFF2-40B4-BE49-F238E27FC236}">
                <a16:creationId xmlns:a16="http://schemas.microsoft.com/office/drawing/2014/main" id="{2949D28D-D542-448C-BB3E-50A8A4C0390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00549"/>
            <a:ext cx="12192000" cy="8259098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6BF0A9EE-568D-4131-AE76-0B9829AF758A}"/>
              </a:ext>
            </a:extLst>
          </p:cNvPr>
          <p:cNvSpPr txBox="1"/>
          <p:nvPr/>
        </p:nvSpPr>
        <p:spPr>
          <a:xfrm>
            <a:off x="1140958" y="1259175"/>
            <a:ext cx="9910085" cy="43396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6000" dirty="0">
                <a:latin typeface="Montserrat ExtraBold" panose="00000900000000000000" pitchFamily="2" charset="0"/>
              </a:rPr>
              <a:t>FICAMOS</a:t>
            </a:r>
          </a:p>
          <a:p>
            <a:pPr algn="ctr"/>
            <a:r>
              <a:rPr lang="pt-BR" sz="6000" dirty="0">
                <a:latin typeface="Montserrat" panose="00000500000000000000" pitchFamily="2" charset="0"/>
              </a:rPr>
              <a:t>APROXIMADAMENTE</a:t>
            </a:r>
          </a:p>
          <a:p>
            <a:pPr algn="ctr"/>
            <a:r>
              <a:rPr lang="pt-BR" sz="6000" dirty="0">
                <a:latin typeface="Montserrat ExtraBold" panose="00000900000000000000" pitchFamily="2" charset="0"/>
              </a:rPr>
              <a:t>9 HORAS* </a:t>
            </a:r>
            <a:r>
              <a:rPr lang="pt-BR" sz="6000" dirty="0">
                <a:latin typeface="Montserrat" panose="00000500000000000000" pitchFamily="2" charset="0"/>
              </a:rPr>
              <a:t>NA</a:t>
            </a:r>
            <a:r>
              <a:rPr lang="pt-BR" sz="6000" dirty="0">
                <a:latin typeface="Montserrat ExtraBold" panose="00000900000000000000" pitchFamily="2" charset="0"/>
              </a:rPr>
              <a:t> INTERNET</a:t>
            </a:r>
          </a:p>
          <a:p>
            <a:pPr algn="ctr"/>
            <a:endParaRPr lang="pt-BR" sz="4800" dirty="0">
              <a:latin typeface="Montserrat ExtraBold" panose="00000900000000000000" pitchFamily="2" charset="0"/>
            </a:endParaRPr>
          </a:p>
          <a:p>
            <a:pPr algn="ctr"/>
            <a:r>
              <a:rPr lang="pt-BR" sz="4800" dirty="0">
                <a:latin typeface="Montserrat ExtraBold" panose="00000900000000000000" pitchFamily="2" charset="0"/>
              </a:rPr>
              <a:t>* IBGE</a:t>
            </a:r>
          </a:p>
        </p:txBody>
      </p:sp>
    </p:spTree>
    <p:extLst>
      <p:ext uri="{BB962C8B-B14F-4D97-AF65-F5344CB8AC3E}">
        <p14:creationId xmlns:p14="http://schemas.microsoft.com/office/powerpoint/2010/main" val="41293090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vestuário&#10;&#10;Descrição gerada automaticamente">
            <a:extLst>
              <a:ext uri="{FF2B5EF4-FFF2-40B4-BE49-F238E27FC236}">
                <a16:creationId xmlns:a16="http://schemas.microsoft.com/office/drawing/2014/main" id="{D8BC0B45-CC40-4BD8-B226-583AE882987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651884"/>
            <a:ext cx="12192002" cy="8161768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31B1BB23-8CA4-4971-8B15-954AB0CD95A2}"/>
              </a:ext>
            </a:extLst>
          </p:cNvPr>
          <p:cNvSpPr txBox="1"/>
          <p:nvPr/>
        </p:nvSpPr>
        <p:spPr>
          <a:xfrm>
            <a:off x="1104089" y="1259175"/>
            <a:ext cx="9983823" cy="43396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pt-BR"/>
            </a:defPPr>
            <a:lvl1pPr algn="ctr">
              <a:defRPr sz="6000">
                <a:latin typeface="Montserrat ExtraBold" panose="00000900000000000000" pitchFamily="2" charset="0"/>
              </a:defRPr>
            </a:lvl1pPr>
          </a:lstStyle>
          <a:p>
            <a:r>
              <a:rPr lang="pt-BR" dirty="0"/>
              <a:t>40%* </a:t>
            </a:r>
            <a:r>
              <a:rPr lang="pt-BR" dirty="0">
                <a:latin typeface="Montserrat" panose="00000500000000000000" pitchFamily="2" charset="0"/>
              </a:rPr>
              <a:t>DOS</a:t>
            </a:r>
            <a:r>
              <a:rPr lang="pt-BR" dirty="0"/>
              <a:t> BRASILEIROS</a:t>
            </a:r>
          </a:p>
          <a:p>
            <a:r>
              <a:rPr lang="pt-BR" dirty="0"/>
              <a:t>NÃO POUPAM</a:t>
            </a:r>
          </a:p>
          <a:p>
            <a:r>
              <a:rPr lang="pt-BR" dirty="0"/>
              <a:t>NADA </a:t>
            </a:r>
            <a:r>
              <a:rPr lang="pt-BR" dirty="0">
                <a:latin typeface="Montserrat" panose="00000500000000000000" pitchFamily="2" charset="0"/>
              </a:rPr>
              <a:t>POR</a:t>
            </a:r>
            <a:r>
              <a:rPr lang="pt-BR" dirty="0"/>
              <a:t> MÊS</a:t>
            </a:r>
          </a:p>
          <a:p>
            <a:r>
              <a:rPr lang="pt-BR" sz="4400" dirty="0"/>
              <a:t> </a:t>
            </a:r>
          </a:p>
          <a:p>
            <a:r>
              <a:rPr lang="pt-BR" sz="4400" dirty="0"/>
              <a:t>* ANBIMA</a:t>
            </a:r>
          </a:p>
        </p:txBody>
      </p:sp>
    </p:spTree>
    <p:extLst>
      <p:ext uri="{BB962C8B-B14F-4D97-AF65-F5344CB8AC3E}">
        <p14:creationId xmlns:p14="http://schemas.microsoft.com/office/powerpoint/2010/main" val="25429826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interior, mesa&#10;&#10;Descrição gerada automaticamente">
            <a:extLst>
              <a:ext uri="{FF2B5EF4-FFF2-40B4-BE49-F238E27FC236}">
                <a16:creationId xmlns:a16="http://schemas.microsoft.com/office/drawing/2014/main" id="{1CB9B3C0-B4BE-490D-964A-C62D6CBE25B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8282" y="-221891"/>
            <a:ext cx="12428564" cy="7301782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594E87F9-14BB-41E4-B48B-52A0DB0A7683}"/>
              </a:ext>
            </a:extLst>
          </p:cNvPr>
          <p:cNvSpPr txBox="1"/>
          <p:nvPr/>
        </p:nvSpPr>
        <p:spPr>
          <a:xfrm>
            <a:off x="1638690" y="1997839"/>
            <a:ext cx="8914620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pt-BR"/>
            </a:defPPr>
            <a:lvl1pPr algn="ctr">
              <a:defRPr sz="6000">
                <a:latin typeface="Montserrat ExtraBold" panose="00000900000000000000" pitchFamily="2" charset="0"/>
              </a:defRPr>
            </a:lvl1pPr>
          </a:lstStyle>
          <a:p>
            <a:r>
              <a:rPr lang="pt-BR" dirty="0"/>
              <a:t>32% CONSEGUIRAM</a:t>
            </a:r>
          </a:p>
          <a:p>
            <a:r>
              <a:rPr lang="pt-BR" dirty="0"/>
              <a:t>ECONOMIZAR</a:t>
            </a:r>
          </a:p>
          <a:p>
            <a:r>
              <a:rPr lang="pt-BR" dirty="0"/>
              <a:t>QUALQUER QUANTIA</a:t>
            </a:r>
          </a:p>
        </p:txBody>
      </p:sp>
    </p:spTree>
    <p:extLst>
      <p:ext uri="{BB962C8B-B14F-4D97-AF65-F5344CB8AC3E}">
        <p14:creationId xmlns:p14="http://schemas.microsoft.com/office/powerpoint/2010/main" val="17684166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laptop, computador, interior, equipamentos eletrônicos&#10;&#10;Descrição gerada automaticamente">
            <a:extLst>
              <a:ext uri="{FF2B5EF4-FFF2-40B4-BE49-F238E27FC236}">
                <a16:creationId xmlns:a16="http://schemas.microsoft.com/office/drawing/2014/main" id="{207EE780-4009-47DA-B4F5-F25B6AD5E46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8B525C3A-9CF9-4FE5-BF1E-4FE43334EB12}"/>
              </a:ext>
            </a:extLst>
          </p:cNvPr>
          <p:cNvSpPr txBox="1"/>
          <p:nvPr/>
        </p:nvSpPr>
        <p:spPr>
          <a:xfrm>
            <a:off x="2386491" y="1997839"/>
            <a:ext cx="7419019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pt-BR"/>
            </a:defPPr>
            <a:lvl1pPr algn="ctr">
              <a:defRPr sz="6000">
                <a:latin typeface="Montserrat ExtraBold" panose="00000900000000000000" pitchFamily="2" charset="0"/>
              </a:defRPr>
            </a:lvl1pPr>
          </a:lstStyle>
          <a:p>
            <a:r>
              <a:rPr lang="pt-BR" dirty="0"/>
              <a:t>42% INVESTIU </a:t>
            </a:r>
            <a:r>
              <a:rPr lang="pt-BR" dirty="0">
                <a:latin typeface="Montserrat" panose="00000500000000000000" pitchFamily="2" charset="0"/>
              </a:rPr>
              <a:t>EM</a:t>
            </a:r>
          </a:p>
          <a:p>
            <a:r>
              <a:rPr lang="pt-BR" dirty="0"/>
              <a:t>PRODUTOS</a:t>
            </a:r>
          </a:p>
          <a:p>
            <a:r>
              <a:rPr lang="pt-BR" dirty="0"/>
              <a:t>FINANCEIROS</a:t>
            </a:r>
          </a:p>
        </p:txBody>
      </p:sp>
    </p:spTree>
    <p:extLst>
      <p:ext uri="{BB962C8B-B14F-4D97-AF65-F5344CB8AC3E}">
        <p14:creationId xmlns:p14="http://schemas.microsoft.com/office/powerpoint/2010/main" val="9923042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Uma imagem contendo pessoa, interior&#10;&#10;Descrição gerada automaticamente">
            <a:extLst>
              <a:ext uri="{FF2B5EF4-FFF2-40B4-BE49-F238E27FC236}">
                <a16:creationId xmlns:a16="http://schemas.microsoft.com/office/drawing/2014/main" id="{8BBF2DCC-E80E-4898-BBEE-7F903C2F3B9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35000"/>
            <a:ext cx="12192000" cy="812800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2FD6518D-007E-4C44-9846-2EAFFFE7357F}"/>
              </a:ext>
            </a:extLst>
          </p:cNvPr>
          <p:cNvSpPr txBox="1"/>
          <p:nvPr/>
        </p:nvSpPr>
        <p:spPr>
          <a:xfrm>
            <a:off x="1871126" y="2459504"/>
            <a:ext cx="8449749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pt-BR"/>
            </a:defPPr>
            <a:lvl1pPr algn="ctr">
              <a:defRPr sz="6000">
                <a:latin typeface="Montserrat ExtraBold" panose="00000900000000000000" pitchFamily="2" charset="0"/>
              </a:defRPr>
            </a:lvl1pPr>
          </a:lstStyle>
          <a:p>
            <a:r>
              <a:rPr lang="pt-BR" dirty="0"/>
              <a:t>16% </a:t>
            </a:r>
            <a:r>
              <a:rPr lang="pt-BR" dirty="0">
                <a:latin typeface="Montserrat" panose="00000500000000000000" pitchFamily="2" charset="0"/>
              </a:rPr>
              <a:t>DIZEM</a:t>
            </a:r>
            <a:r>
              <a:rPr lang="pt-BR" dirty="0"/>
              <a:t> APLICAR</a:t>
            </a:r>
          </a:p>
          <a:p>
            <a:r>
              <a:rPr lang="pt-BR" dirty="0">
                <a:latin typeface="Montserrat" panose="00000500000000000000" pitchFamily="2" charset="0"/>
              </a:rPr>
              <a:t>NA</a:t>
            </a:r>
            <a:r>
              <a:rPr lang="pt-BR" dirty="0"/>
              <a:t> POUPANÇA</a:t>
            </a:r>
          </a:p>
        </p:txBody>
      </p:sp>
    </p:spTree>
    <p:extLst>
      <p:ext uri="{BB962C8B-B14F-4D97-AF65-F5344CB8AC3E}">
        <p14:creationId xmlns:p14="http://schemas.microsoft.com/office/powerpoint/2010/main" val="26341750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pessoa&#10;&#10;Descrição gerada automaticamente">
            <a:extLst>
              <a:ext uri="{FF2B5EF4-FFF2-40B4-BE49-F238E27FC236}">
                <a16:creationId xmlns:a16="http://schemas.microsoft.com/office/drawing/2014/main" id="{434768A6-410F-472C-AC13-3E79390E7C3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66655" y="0"/>
            <a:ext cx="16125310" cy="6858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ACC93059-B37A-4499-88AE-CC115ED48F1B}"/>
              </a:ext>
            </a:extLst>
          </p:cNvPr>
          <p:cNvSpPr txBox="1"/>
          <p:nvPr/>
        </p:nvSpPr>
        <p:spPr>
          <a:xfrm>
            <a:off x="244880" y="982177"/>
            <a:ext cx="11702241" cy="4893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pt-BR"/>
            </a:defPPr>
            <a:lvl1pPr algn="ctr">
              <a:defRPr sz="6000">
                <a:latin typeface="Montserrat ExtraBold" panose="00000900000000000000" pitchFamily="2" charset="0"/>
              </a:defRPr>
            </a:lvl1pPr>
          </a:lstStyle>
          <a:p>
            <a:r>
              <a:rPr lang="pt-BR" dirty="0"/>
              <a:t>FUNDOS DE INVESTIMENTO</a:t>
            </a:r>
            <a:r>
              <a:rPr lang="pt-BR" dirty="0">
                <a:latin typeface="Montserrat" panose="00000500000000000000" pitchFamily="2" charset="0"/>
              </a:rPr>
              <a:t>,</a:t>
            </a:r>
          </a:p>
          <a:p>
            <a:r>
              <a:rPr lang="pt-BR" dirty="0"/>
              <a:t>PREVIDÊNCIA PRIVADA </a:t>
            </a:r>
            <a:r>
              <a:rPr lang="pt-BR" dirty="0">
                <a:latin typeface="Montserrat" panose="00000500000000000000" pitchFamily="2" charset="0"/>
              </a:rPr>
              <a:t>E</a:t>
            </a:r>
          </a:p>
          <a:p>
            <a:r>
              <a:rPr lang="pt-BR" dirty="0"/>
              <a:t>IMÓVEIS</a:t>
            </a:r>
          </a:p>
          <a:p>
            <a:r>
              <a:rPr lang="pt-BR" dirty="0">
                <a:latin typeface="Montserrat" panose="00000500000000000000" pitchFamily="2" charset="0"/>
              </a:rPr>
              <a:t>REPRESENTAM ENTRE</a:t>
            </a:r>
          </a:p>
          <a:p>
            <a:r>
              <a:rPr lang="pt-BR" dirty="0"/>
              <a:t>1% </a:t>
            </a:r>
            <a:r>
              <a:rPr lang="pt-BR" dirty="0">
                <a:latin typeface="Montserrat" panose="00000500000000000000" pitchFamily="2" charset="0"/>
              </a:rPr>
              <a:t>E</a:t>
            </a:r>
            <a:r>
              <a:rPr lang="pt-BR" dirty="0"/>
              <a:t> 2%</a:t>
            </a:r>
          </a:p>
        </p:txBody>
      </p:sp>
    </p:spTree>
    <p:extLst>
      <p:ext uri="{BB962C8B-B14F-4D97-AF65-F5344CB8AC3E}">
        <p14:creationId xmlns:p14="http://schemas.microsoft.com/office/powerpoint/2010/main" val="5855758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equipamentos eletrônicos&#10;&#10;Descrição gerada automaticamente">
            <a:extLst>
              <a:ext uri="{FF2B5EF4-FFF2-40B4-BE49-F238E27FC236}">
                <a16:creationId xmlns:a16="http://schemas.microsoft.com/office/drawing/2014/main" id="{6DF3B219-947D-40BF-AACD-A20BCBAEE45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1928" y="0"/>
            <a:ext cx="12455856" cy="10841208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DB15217A-ABA3-42DF-98D4-B87C13BDABBF}"/>
              </a:ext>
            </a:extLst>
          </p:cNvPr>
          <p:cNvSpPr txBox="1"/>
          <p:nvPr/>
        </p:nvSpPr>
        <p:spPr>
          <a:xfrm>
            <a:off x="1920018" y="1997839"/>
            <a:ext cx="8351965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pt-BR"/>
            </a:defPPr>
            <a:lvl1pPr algn="ctr">
              <a:defRPr sz="6000">
                <a:latin typeface="Montserrat ExtraBold" panose="00000900000000000000" pitchFamily="2" charset="0"/>
              </a:defRPr>
            </a:lvl1pPr>
          </a:lstStyle>
          <a:p>
            <a:r>
              <a:rPr lang="pt-BR" dirty="0"/>
              <a:t>38% </a:t>
            </a:r>
            <a:r>
              <a:rPr lang="pt-BR" dirty="0">
                <a:latin typeface="Montserrat" panose="00000500000000000000" pitchFamily="2" charset="0"/>
              </a:rPr>
              <a:t>DIZ</a:t>
            </a:r>
            <a:r>
              <a:rPr lang="pt-BR" dirty="0"/>
              <a:t> CONHECER</a:t>
            </a:r>
          </a:p>
          <a:p>
            <a:r>
              <a:rPr lang="pt-BR" dirty="0"/>
              <a:t>ALGUM TIPO </a:t>
            </a:r>
            <a:r>
              <a:rPr lang="pt-BR" dirty="0">
                <a:latin typeface="Montserrat" panose="00000500000000000000" pitchFamily="2" charset="0"/>
              </a:rPr>
              <a:t>DE</a:t>
            </a:r>
          </a:p>
          <a:p>
            <a:r>
              <a:rPr lang="pt-BR" dirty="0"/>
              <a:t>INVESTIMENTO</a:t>
            </a:r>
          </a:p>
        </p:txBody>
      </p:sp>
    </p:spTree>
    <p:extLst>
      <p:ext uri="{BB962C8B-B14F-4D97-AF65-F5344CB8AC3E}">
        <p14:creationId xmlns:p14="http://schemas.microsoft.com/office/powerpoint/2010/main" val="37641444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92E20EAC-9D2E-4B0B-B228-D0C493BC4F71}"/>
              </a:ext>
            </a:extLst>
          </p:cNvPr>
          <p:cNvSpPr txBox="1"/>
          <p:nvPr/>
        </p:nvSpPr>
        <p:spPr>
          <a:xfrm>
            <a:off x="6769290" y="1536174"/>
            <a:ext cx="518615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800" dirty="0">
                <a:latin typeface="Montserrat ExtraBold" panose="00000900000000000000" pitchFamily="50" charset="0"/>
              </a:rPr>
              <a:t>Principais notícias </a:t>
            </a:r>
            <a:r>
              <a:rPr lang="pt-BR" sz="4800" dirty="0">
                <a:latin typeface="Montserrat" panose="00000500000000000000" pitchFamily="50" charset="0"/>
              </a:rPr>
              <a:t>do </a:t>
            </a:r>
            <a:r>
              <a:rPr lang="pt-BR" sz="4800" dirty="0">
                <a:latin typeface="Montserrat ExtraBold" panose="00000900000000000000" pitchFamily="50" charset="0"/>
              </a:rPr>
              <a:t>Brasil</a:t>
            </a:r>
            <a:r>
              <a:rPr lang="pt-BR" sz="4800" dirty="0">
                <a:latin typeface="Montserrat" panose="00000500000000000000" pitchFamily="50" charset="0"/>
              </a:rPr>
              <a:t> e do </a:t>
            </a:r>
            <a:r>
              <a:rPr lang="pt-BR" sz="4800" dirty="0">
                <a:latin typeface="Montserrat ExtraBold" panose="00000900000000000000" pitchFamily="50" charset="0"/>
              </a:rPr>
              <a:t>mundo</a:t>
            </a:r>
            <a:r>
              <a:rPr lang="pt-BR" sz="4800" dirty="0">
                <a:latin typeface="Montserrat" panose="00000500000000000000" pitchFamily="50" charset="0"/>
              </a:rPr>
              <a:t> na </a:t>
            </a:r>
            <a:r>
              <a:rPr lang="pt-BR" sz="4800" dirty="0">
                <a:latin typeface="Montserrat ExtraBold" panose="00000900000000000000" pitchFamily="50" charset="0"/>
              </a:rPr>
              <a:t>área econômica</a:t>
            </a:r>
            <a:endParaRPr lang="pt-BR" sz="11500" dirty="0">
              <a:latin typeface="Montserrat ExtraBold" panose="00000900000000000000" pitchFamily="50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3C8E1650-EF64-4736-8596-63544F2E63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2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4349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 descr="Uma imagem contendo sinal&#10;&#10;Descrição gerada automaticamente">
            <a:extLst>
              <a:ext uri="{FF2B5EF4-FFF2-40B4-BE49-F238E27FC236}">
                <a16:creationId xmlns:a16="http://schemas.microsoft.com/office/drawing/2014/main" id="{D8148D77-7A2E-4E86-967F-1C1D22FE0B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5380" y="1255772"/>
            <a:ext cx="3761240" cy="4346457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218BAEA1-E07D-42E3-9DA6-312568C89E9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7200" spc="-150" dirty="0">
                <a:solidFill>
                  <a:schemeClr val="accent2">
                    <a:lumMod val="75000"/>
                  </a:schemeClr>
                </a:solidFill>
                <a:latin typeface="Montserrat" panose="00000500000000000000" pitchFamily="50" charset="0"/>
              </a:rPr>
              <a:t>PORTAL </a:t>
            </a:r>
            <a:r>
              <a:rPr lang="pt-BR" sz="7200" spc="-150" dirty="0">
                <a:solidFill>
                  <a:schemeClr val="accent2">
                    <a:lumMod val="75000"/>
                  </a:schemeClr>
                </a:solidFill>
                <a:latin typeface="Montserrat ExtraBold" panose="00000900000000000000" pitchFamily="2" charset="0"/>
              </a:rPr>
              <a:t>ECONOMUNDI</a:t>
            </a:r>
          </a:p>
          <a:p>
            <a:pPr algn="ctr"/>
            <a:endParaRPr lang="pt-BR" sz="7200" spc="-150" dirty="0">
              <a:solidFill>
                <a:schemeClr val="accent2">
                  <a:lumMod val="75000"/>
                </a:schemeClr>
              </a:solidFill>
              <a:latin typeface="Montserrat" panose="00000500000000000000" pitchFamily="50" charset="0"/>
            </a:endParaRPr>
          </a:p>
          <a:p>
            <a:pPr algn="ctr"/>
            <a:r>
              <a:rPr lang="pt-BR" sz="7200" spc="-150" dirty="0">
                <a:solidFill>
                  <a:schemeClr val="accent2">
                    <a:lumMod val="75000"/>
                  </a:schemeClr>
                </a:solidFill>
                <a:latin typeface="Montserrat ExtraBold" panose="00000900000000000000" pitchFamily="2" charset="0"/>
              </a:rPr>
              <a:t>VIDA FINANCEIRA SAÚDAVEL</a:t>
            </a:r>
          </a:p>
        </p:txBody>
      </p:sp>
    </p:spTree>
    <p:extLst>
      <p:ext uri="{BB962C8B-B14F-4D97-AF65-F5344CB8AC3E}">
        <p14:creationId xmlns:p14="http://schemas.microsoft.com/office/powerpoint/2010/main" val="6016243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 descr="Uma imagem contendo sinal&#10;&#10;Descrição gerada automaticamente">
            <a:extLst>
              <a:ext uri="{FF2B5EF4-FFF2-40B4-BE49-F238E27FC236}">
                <a16:creationId xmlns:a16="http://schemas.microsoft.com/office/drawing/2014/main" id="{D8148D77-7A2E-4E86-967F-1C1D22FE0B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5380" y="1255772"/>
            <a:ext cx="3761240" cy="4346457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218BAEA1-E07D-42E3-9DA6-312568C89E9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9600" spc="-150" dirty="0">
                <a:solidFill>
                  <a:schemeClr val="accent2">
                    <a:lumMod val="75000"/>
                  </a:schemeClr>
                </a:solidFill>
                <a:latin typeface="Montserrat ExtraBold" panose="00000900000000000000" pitchFamily="2" charset="0"/>
              </a:rPr>
              <a:t>OBRIGADO!</a:t>
            </a:r>
          </a:p>
        </p:txBody>
      </p:sp>
    </p:spTree>
    <p:extLst>
      <p:ext uri="{BB962C8B-B14F-4D97-AF65-F5344CB8AC3E}">
        <p14:creationId xmlns:p14="http://schemas.microsoft.com/office/powerpoint/2010/main" val="21235489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texto&#10;&#10;Descrição gerada automaticamente">
            <a:extLst>
              <a:ext uri="{FF2B5EF4-FFF2-40B4-BE49-F238E27FC236}">
                <a16:creationId xmlns:a16="http://schemas.microsoft.com/office/drawing/2014/main" id="{A7A5B127-1AA3-4A06-B560-8249E185F1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00" b="6214"/>
          <a:stretch/>
        </p:blipFill>
        <p:spPr>
          <a:xfrm>
            <a:off x="6096000" y="0"/>
            <a:ext cx="12191980" cy="6857990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34AB92E8-303C-4A2E-818B-0CDCB480D16B}"/>
              </a:ext>
            </a:extLst>
          </p:cNvPr>
          <p:cNvSpPr txBox="1"/>
          <p:nvPr/>
        </p:nvSpPr>
        <p:spPr>
          <a:xfrm>
            <a:off x="409433" y="797511"/>
            <a:ext cx="518615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800" dirty="0">
                <a:latin typeface="Montserrat" panose="00000500000000000000" pitchFamily="50" charset="0"/>
              </a:rPr>
              <a:t>Entrega ao usuário um </a:t>
            </a:r>
            <a:r>
              <a:rPr lang="pt-BR" sz="4800" dirty="0">
                <a:latin typeface="Montserrat ExtraBold" panose="00000900000000000000" pitchFamily="50" charset="0"/>
              </a:rPr>
              <a:t>dicionário</a:t>
            </a:r>
            <a:r>
              <a:rPr lang="pt-BR" sz="4800" dirty="0">
                <a:latin typeface="Montserrat" panose="00000500000000000000" pitchFamily="50" charset="0"/>
              </a:rPr>
              <a:t> com os </a:t>
            </a:r>
            <a:r>
              <a:rPr lang="pt-BR" sz="4800" dirty="0">
                <a:latin typeface="Montserrat ExtraBold" panose="00000900000000000000" pitchFamily="50" charset="0"/>
              </a:rPr>
              <a:t>termos técnicos </a:t>
            </a:r>
            <a:r>
              <a:rPr lang="pt-BR" sz="4800" dirty="0">
                <a:latin typeface="Montserrat" panose="00000500000000000000" pitchFamily="50" charset="0"/>
              </a:rPr>
              <a:t>usados nas notícias</a:t>
            </a:r>
            <a:endParaRPr lang="pt-BR" sz="4800" dirty="0">
              <a:latin typeface="Montserrat ExtraBold" panose="000009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22666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6EECF2AE-66D7-4352-8F7B-6588607FE73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16" b="12615"/>
          <a:stretch/>
        </p:blipFill>
        <p:spPr>
          <a:xfrm>
            <a:off x="0" y="10"/>
            <a:ext cx="12191980" cy="6857990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898BA0E6-8B32-4070-A4D4-0158E33FD6B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7200" spc="-150" dirty="0">
                <a:solidFill>
                  <a:schemeClr val="tx1"/>
                </a:solidFill>
                <a:latin typeface="Montserrat ExtraBold" panose="00000900000000000000" pitchFamily="50" charset="0"/>
              </a:rPr>
              <a:t>SIMULAÇÕES</a:t>
            </a:r>
            <a:r>
              <a:rPr lang="pt-BR" sz="7200" spc="-150" dirty="0">
                <a:solidFill>
                  <a:schemeClr val="tx1"/>
                </a:solidFill>
                <a:latin typeface="Montserrat" panose="00000500000000000000" pitchFamily="50" charset="0"/>
              </a:rPr>
              <a:t> DE </a:t>
            </a:r>
            <a:r>
              <a:rPr lang="pt-BR" sz="7200" spc="-150" dirty="0">
                <a:solidFill>
                  <a:schemeClr val="tx1"/>
                </a:solidFill>
                <a:latin typeface="Montserrat ExtraBold" panose="00000900000000000000" pitchFamily="50" charset="0"/>
              </a:rPr>
              <a:t>INVESTIMENTOS</a:t>
            </a:r>
          </a:p>
        </p:txBody>
      </p:sp>
    </p:spTree>
    <p:extLst>
      <p:ext uri="{BB962C8B-B14F-4D97-AF65-F5344CB8AC3E}">
        <p14:creationId xmlns:p14="http://schemas.microsoft.com/office/powerpoint/2010/main" val="12134425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multidão, pessoa, grande, ao ar livre&#10;&#10;Descrição gerada automaticamente">
            <a:extLst>
              <a:ext uri="{FF2B5EF4-FFF2-40B4-BE49-F238E27FC236}">
                <a16:creationId xmlns:a16="http://schemas.microsoft.com/office/drawing/2014/main" id="{DD3AA5F0-58D4-438B-BB9A-E823DE3926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05914" y="0"/>
            <a:ext cx="7501914" cy="6858000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1E859D2A-1C27-4AD7-AB80-C4C200A81320}"/>
              </a:ext>
            </a:extLst>
          </p:cNvPr>
          <p:cNvSpPr txBox="1"/>
          <p:nvPr/>
        </p:nvSpPr>
        <p:spPr>
          <a:xfrm>
            <a:off x="6769290" y="305068"/>
            <a:ext cx="5186150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800" dirty="0">
                <a:latin typeface="Montserrat ExtraBold" panose="00000900000000000000" pitchFamily="50" charset="0"/>
              </a:rPr>
              <a:t>62% dos brasileiros* </a:t>
            </a:r>
            <a:r>
              <a:rPr lang="pt-BR" sz="4800" dirty="0">
                <a:latin typeface="Montserrat" panose="00000500000000000000" pitchFamily="50" charset="0"/>
              </a:rPr>
              <a:t>sentiram que suas</a:t>
            </a:r>
            <a:r>
              <a:rPr lang="pt-BR" sz="4800" dirty="0">
                <a:latin typeface="Montserrat ExtraBold" panose="00000900000000000000" pitchFamily="50" charset="0"/>
              </a:rPr>
              <a:t> despesas </a:t>
            </a:r>
            <a:r>
              <a:rPr lang="pt-BR" sz="4800" dirty="0">
                <a:latin typeface="Montserrat" panose="00000500000000000000" pitchFamily="50" charset="0"/>
              </a:rPr>
              <a:t>eram</a:t>
            </a:r>
            <a:r>
              <a:rPr lang="pt-BR" sz="4800" dirty="0">
                <a:latin typeface="Montserrat ExtraBold" panose="00000900000000000000" pitchFamily="50" charset="0"/>
              </a:rPr>
              <a:t> maiores </a:t>
            </a:r>
            <a:r>
              <a:rPr lang="pt-BR" sz="4800" dirty="0">
                <a:latin typeface="Montserrat" panose="00000500000000000000" pitchFamily="50" charset="0"/>
              </a:rPr>
              <a:t>que seus</a:t>
            </a:r>
            <a:r>
              <a:rPr lang="pt-BR" sz="4800" dirty="0">
                <a:latin typeface="Montserrat ExtraBold" panose="00000900000000000000" pitchFamily="50" charset="0"/>
              </a:rPr>
              <a:t> rendimentos</a:t>
            </a:r>
          </a:p>
          <a:p>
            <a:pPr algn="ctr"/>
            <a:endParaRPr lang="pt-BR" sz="2800" dirty="0">
              <a:latin typeface="Montserrat ExtraBold" panose="00000900000000000000" pitchFamily="50" charset="0"/>
            </a:endParaRPr>
          </a:p>
          <a:p>
            <a:pPr algn="ctr"/>
            <a:r>
              <a:rPr lang="pt-BR" sz="2800" dirty="0">
                <a:latin typeface="Montserrat ExtraBold" panose="00000900000000000000" pitchFamily="50" charset="0"/>
              </a:rPr>
              <a:t>* SERASA EXPERIAN, 2018</a:t>
            </a:r>
            <a:endParaRPr lang="pt-BR" sz="6600" dirty="0">
              <a:latin typeface="Montserrat ExtraBold" panose="000009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49383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FB770FB5-064F-414E-B8DF-BB33698BF2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/>
        </p:blipFill>
        <p:spPr>
          <a:xfrm>
            <a:off x="6096000" y="10"/>
            <a:ext cx="12191980" cy="6857990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12D76F7C-D95A-4E0D-85AC-357AC5820CBC}"/>
              </a:ext>
            </a:extLst>
          </p:cNvPr>
          <p:cNvSpPr txBox="1"/>
          <p:nvPr/>
        </p:nvSpPr>
        <p:spPr>
          <a:xfrm>
            <a:off x="409433" y="735955"/>
            <a:ext cx="5186150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800" dirty="0">
                <a:latin typeface="Montserrat" panose="00000500000000000000" pitchFamily="50" charset="0"/>
              </a:rPr>
              <a:t>O </a:t>
            </a:r>
            <a:r>
              <a:rPr lang="pt-BR" sz="4800" dirty="0">
                <a:latin typeface="Montserrat ExtraBold" panose="00000900000000000000" pitchFamily="50" charset="0"/>
              </a:rPr>
              <a:t>brasileiro</a:t>
            </a:r>
            <a:r>
              <a:rPr lang="pt-BR" sz="4800" dirty="0">
                <a:latin typeface="Montserrat" panose="00000500000000000000" pitchFamily="50" charset="0"/>
              </a:rPr>
              <a:t> possui uma nota </a:t>
            </a:r>
            <a:r>
              <a:rPr lang="pt-BR" sz="4800" dirty="0">
                <a:latin typeface="Montserrat ExtraBold" panose="00000900000000000000" pitchFamily="50" charset="0"/>
              </a:rPr>
              <a:t>6,2*</a:t>
            </a:r>
            <a:r>
              <a:rPr lang="pt-BR" sz="4800" dirty="0">
                <a:latin typeface="Montserrat" panose="00000500000000000000" pitchFamily="50" charset="0"/>
              </a:rPr>
              <a:t> no quesito </a:t>
            </a:r>
            <a:r>
              <a:rPr lang="pt-BR" sz="4800" dirty="0">
                <a:latin typeface="Montserrat ExtraBold" panose="00000900000000000000" pitchFamily="50" charset="0"/>
              </a:rPr>
              <a:t>Educação Financeira</a:t>
            </a:r>
          </a:p>
          <a:p>
            <a:pPr algn="ctr"/>
            <a:endParaRPr lang="pt-BR" sz="2800" dirty="0">
              <a:latin typeface="Montserrat ExtraBold" panose="00000900000000000000" pitchFamily="50" charset="0"/>
            </a:endParaRPr>
          </a:p>
          <a:p>
            <a:pPr algn="ctr"/>
            <a:r>
              <a:rPr lang="pt-BR" sz="2800" dirty="0">
                <a:latin typeface="Montserrat ExtraBold" panose="00000900000000000000" pitchFamily="50" charset="0"/>
              </a:rPr>
              <a:t>* SERASA EXPERIAN, 2017</a:t>
            </a:r>
            <a:endParaRPr lang="pt-BR" sz="6000" dirty="0">
              <a:latin typeface="Montserrat ExtraBold" panose="000009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9831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montanha, natureza, céu, ao ar livre&#10;&#10;Descrição gerada automaticamente">
            <a:extLst>
              <a:ext uri="{FF2B5EF4-FFF2-40B4-BE49-F238E27FC236}">
                <a16:creationId xmlns:a16="http://schemas.microsoft.com/office/drawing/2014/main" id="{093C6217-C2AC-4D16-99CC-CB864FAEC8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A6E64873-4C9C-4600-924F-78B1AB01557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7200" spc="-150" dirty="0">
                <a:solidFill>
                  <a:schemeClr val="tx1"/>
                </a:solidFill>
                <a:latin typeface="Montserrat ExtraBold" panose="00000900000000000000" pitchFamily="50" charset="0"/>
              </a:rPr>
              <a:t>SANTA RITA</a:t>
            </a:r>
          </a:p>
          <a:p>
            <a:pPr algn="ctr"/>
            <a:r>
              <a:rPr lang="pt-BR" sz="7200" spc="-150" dirty="0">
                <a:solidFill>
                  <a:schemeClr val="tx1"/>
                </a:solidFill>
                <a:latin typeface="Montserrat" panose="00000500000000000000" pitchFamily="2" charset="0"/>
              </a:rPr>
              <a:t>DO</a:t>
            </a:r>
            <a:r>
              <a:rPr lang="pt-BR" sz="7200" spc="-150" dirty="0">
                <a:solidFill>
                  <a:schemeClr val="tx1"/>
                </a:solidFill>
                <a:latin typeface="Montserrat ExtraBold" panose="00000900000000000000" pitchFamily="50" charset="0"/>
              </a:rPr>
              <a:t> SAPUCAÍ,</a:t>
            </a:r>
          </a:p>
          <a:p>
            <a:pPr algn="ctr"/>
            <a:r>
              <a:rPr lang="pt-BR" sz="7200" spc="-150" dirty="0">
                <a:solidFill>
                  <a:schemeClr val="tx1"/>
                </a:solidFill>
                <a:latin typeface="Montserrat" panose="00000500000000000000" pitchFamily="2" charset="0"/>
              </a:rPr>
              <a:t>O</a:t>
            </a:r>
            <a:r>
              <a:rPr lang="pt-BR" sz="7200" spc="-150" dirty="0">
                <a:solidFill>
                  <a:schemeClr val="tx1"/>
                </a:solidFill>
                <a:latin typeface="Montserrat ExtraBold" panose="00000900000000000000" pitchFamily="50" charset="0"/>
              </a:rPr>
              <a:t> VALE </a:t>
            </a:r>
            <a:r>
              <a:rPr lang="pt-BR" sz="7200" spc="-150" dirty="0">
                <a:solidFill>
                  <a:schemeClr val="tx1"/>
                </a:solidFill>
                <a:latin typeface="Montserrat" panose="00000500000000000000" pitchFamily="2" charset="0"/>
              </a:rPr>
              <a:t>DA</a:t>
            </a:r>
          </a:p>
          <a:p>
            <a:pPr algn="ctr"/>
            <a:r>
              <a:rPr lang="pt-BR" sz="7200" spc="-150" dirty="0">
                <a:solidFill>
                  <a:schemeClr val="tx1"/>
                </a:solidFill>
                <a:latin typeface="Montserrat ExtraBold" panose="00000900000000000000" pitchFamily="50" charset="0"/>
              </a:rPr>
              <a:t>ELETRÔNICA</a:t>
            </a:r>
          </a:p>
        </p:txBody>
      </p:sp>
    </p:spTree>
    <p:extLst>
      <p:ext uri="{BB962C8B-B14F-4D97-AF65-F5344CB8AC3E}">
        <p14:creationId xmlns:p14="http://schemas.microsoft.com/office/powerpoint/2010/main" val="7227850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pessoa, homem, interior, edifício&#10;&#10;Descrição gerada automaticamente">
            <a:extLst>
              <a:ext uri="{FF2B5EF4-FFF2-40B4-BE49-F238E27FC236}">
                <a16:creationId xmlns:a16="http://schemas.microsoft.com/office/drawing/2014/main" id="{4CE1EEAC-BA6B-42B9-95BA-C7872B5B4C0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9" r="-1" b="-1"/>
          <a:stretch/>
        </p:blipFill>
        <p:spPr>
          <a:xfrm>
            <a:off x="6096010" y="10"/>
            <a:ext cx="12191980" cy="6857990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A83EC6B2-7D11-4B34-98A9-E15F507C2A72}"/>
              </a:ext>
            </a:extLst>
          </p:cNvPr>
          <p:cNvSpPr txBox="1"/>
          <p:nvPr/>
        </p:nvSpPr>
        <p:spPr>
          <a:xfrm>
            <a:off x="409433" y="1905506"/>
            <a:ext cx="518615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800" dirty="0">
                <a:latin typeface="Montserrat ExtraBold" panose="00000900000000000000" pitchFamily="2" charset="0"/>
              </a:rPr>
              <a:t>Arranjo Produto Eletrônico </a:t>
            </a:r>
            <a:r>
              <a:rPr lang="pt-BR" sz="4800" dirty="0">
                <a:latin typeface="Montserrat" panose="00000500000000000000" pitchFamily="50" charset="0"/>
              </a:rPr>
              <a:t>(APL)</a:t>
            </a:r>
          </a:p>
        </p:txBody>
      </p:sp>
    </p:spTree>
    <p:extLst>
      <p:ext uri="{BB962C8B-B14F-4D97-AF65-F5344CB8AC3E}">
        <p14:creationId xmlns:p14="http://schemas.microsoft.com/office/powerpoint/2010/main" val="93199350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</TotalTime>
  <Words>242</Words>
  <Application>Microsoft Office PowerPoint</Application>
  <PresentationFormat>Widescreen</PresentationFormat>
  <Paragraphs>85</Paragraphs>
  <Slides>31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31</vt:i4>
      </vt:variant>
    </vt:vector>
  </HeadingPairs>
  <TitlesOfParts>
    <vt:vector size="37" baseType="lpstr">
      <vt:lpstr>Arial</vt:lpstr>
      <vt:lpstr>Calibri</vt:lpstr>
      <vt:lpstr>Calibri Light</vt:lpstr>
      <vt:lpstr>Montserrat</vt:lpstr>
      <vt:lpstr>Montserrat ExtraBold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Mateus José Barbosa</dc:creator>
  <cp:lastModifiedBy>Mateus José Barbosa</cp:lastModifiedBy>
  <cp:revision>37</cp:revision>
  <dcterms:created xsi:type="dcterms:W3CDTF">2019-06-04T18:49:23Z</dcterms:created>
  <dcterms:modified xsi:type="dcterms:W3CDTF">2019-06-04T20:13:22Z</dcterms:modified>
</cp:coreProperties>
</file>